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5" r:id="rId13"/>
    <p:sldId id="273" r:id="rId14"/>
    <p:sldId id="274" r:id="rId15"/>
    <p:sldId id="277" r:id="rId16"/>
    <p:sldId id="276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FF"/>
    <a:srgbClr val="006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2D58D5-7400-44AA-BE73-5910349D672D}" type="datetimeFigureOut">
              <a:rPr lang="nl-NL"/>
              <a:pPr>
                <a:defRPr/>
              </a:pPr>
              <a:t>28-9-2015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37F5B7-707B-4E11-A1E9-BFF4755E61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318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 bwMode="auto">
          <a:xfrm>
            <a:off x="6156325" y="6237288"/>
            <a:ext cx="2987675" cy="357187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i="1" dirty="0">
                <a:solidFill>
                  <a:srgbClr val="FFFFFF"/>
                </a:solidFill>
                <a:latin typeface="+mn-lt"/>
              </a:rPr>
              <a:t>Schitteren in Zijn licht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86808" cy="415594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67571" y="916136"/>
            <a:ext cx="8286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nl-NL" smtClean="0"/>
              <a:t>Klik om de stijl te bewerken</a:t>
            </a:r>
            <a:endParaRPr lang="nl-NL" dirty="0" smtClean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1F4F6-11DF-4DEB-93C7-6D9BF71914F6}" type="datetimeFigureOut">
              <a:rPr lang="nl-NL"/>
              <a:pPr>
                <a:defRPr/>
              </a:pPr>
              <a:t>28-9-2015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6DF5-A5FD-4A0F-A9E6-DD120C3D3FA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53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 bwMode="auto">
          <a:xfrm>
            <a:off x="6156325" y="6237288"/>
            <a:ext cx="2987675" cy="357187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i="1" dirty="0">
                <a:solidFill>
                  <a:srgbClr val="FFFFFF"/>
                </a:solidFill>
                <a:latin typeface="+mn-lt"/>
              </a:rPr>
              <a:t>Schitteren in Zijn licht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9669-5F9B-4784-B1CD-0DC234F7C1CB}" type="datetimeFigureOut">
              <a:rPr lang="nl-NL"/>
              <a:pPr>
                <a:defRPr/>
              </a:pPr>
              <a:t>28-9-2015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2A07-868E-4A4A-9CA2-C5264B21903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4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2"/>
          <p:cNvSpPr txBox="1">
            <a:spLocks/>
          </p:cNvSpPr>
          <p:nvPr/>
        </p:nvSpPr>
        <p:spPr bwMode="auto">
          <a:xfrm>
            <a:off x="6156325" y="6237288"/>
            <a:ext cx="2987675" cy="357187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i="1" dirty="0">
                <a:solidFill>
                  <a:srgbClr val="FFFFFF"/>
                </a:solidFill>
                <a:latin typeface="+mn-lt"/>
              </a:rPr>
              <a:t>Schitteren in Zijn licht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3568" y="1844824"/>
            <a:ext cx="3812232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1678D-8163-4AEB-A521-CC2938A7460F}" type="datetimeFigureOut">
              <a:rPr lang="nl-NL"/>
              <a:pPr>
                <a:defRPr/>
              </a:pPr>
              <a:t>28-9-2015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D3F21-B9AC-44C5-A06B-023E334AB1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170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 txBox="1">
            <a:spLocks/>
          </p:cNvSpPr>
          <p:nvPr/>
        </p:nvSpPr>
        <p:spPr bwMode="auto">
          <a:xfrm>
            <a:off x="6156325" y="6237288"/>
            <a:ext cx="2987675" cy="357187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i="1" dirty="0">
                <a:solidFill>
                  <a:srgbClr val="FFFFFF"/>
                </a:solidFill>
                <a:latin typeface="+mn-lt"/>
              </a:rPr>
              <a:t>Schitteren in Zijn licht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3F98-CBBA-4123-A5F7-51C5C17A75A4}" type="datetimeFigureOut">
              <a:rPr lang="nl-NL"/>
              <a:pPr>
                <a:defRPr/>
              </a:pPr>
              <a:t>28-9-2015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3C16E-E05D-410D-89BF-1BBF5B8912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2"/>
          <p:cNvSpPr txBox="1">
            <a:spLocks/>
          </p:cNvSpPr>
          <p:nvPr/>
        </p:nvSpPr>
        <p:spPr bwMode="auto">
          <a:xfrm>
            <a:off x="6156325" y="6237288"/>
            <a:ext cx="2987675" cy="357187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i="1" dirty="0">
                <a:solidFill>
                  <a:srgbClr val="FFFFFF"/>
                </a:solidFill>
                <a:latin typeface="+mn-lt"/>
              </a:rPr>
              <a:t>Schitteren in Zijn licht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47470-70AE-455C-9F36-1F59375BA4CA}" type="datetimeFigureOut">
              <a:rPr lang="nl-NL"/>
              <a:pPr>
                <a:defRPr/>
              </a:pPr>
              <a:t>28-9-2015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150A-3F15-47B7-9D08-BB8C535544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63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2"/>
          <p:cNvSpPr txBox="1">
            <a:spLocks/>
          </p:cNvSpPr>
          <p:nvPr/>
        </p:nvSpPr>
        <p:spPr bwMode="auto">
          <a:xfrm>
            <a:off x="6156325" y="6237288"/>
            <a:ext cx="2987675" cy="357187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i="1" dirty="0">
                <a:solidFill>
                  <a:srgbClr val="FFFFFF"/>
                </a:solidFill>
                <a:latin typeface="+mn-lt"/>
              </a:rPr>
              <a:t>Schitteren in Zijn licht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8A92E-B2A1-4DF4-BE65-12F8A2E04D65}" type="datetimeFigureOut">
              <a:rPr lang="nl-NL"/>
              <a:pPr>
                <a:defRPr/>
              </a:pPr>
              <a:t>28-9-2015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D12A-9B67-46CF-9AAB-25AB36694D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87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 bwMode="auto">
          <a:xfrm flipH="1">
            <a:off x="7772400" y="4643438"/>
            <a:ext cx="228600" cy="1071562"/>
          </a:xfrm>
          <a:prstGeom prst="rect">
            <a:avLst/>
          </a:prstGeom>
          <a:solidFill>
            <a:srgbClr val="00CC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nl-NL" sz="100" b="1" smtClean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 bwMode="auto">
          <a:xfrm>
            <a:off x="4391025" y="4286250"/>
            <a:ext cx="4752975" cy="357188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i="1" dirty="0">
                <a:solidFill>
                  <a:srgbClr val="FFFFFF"/>
                </a:solidFill>
                <a:latin typeface="+mn-lt"/>
              </a:rPr>
              <a:t>Schitteren in Zijn licht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0" y="4643438"/>
            <a:ext cx="7772400" cy="1071562"/>
          </a:xfrm>
          <a:solidFill>
            <a:srgbClr val="00CCFF">
              <a:alpha val="79999"/>
            </a:srgbClr>
          </a:solidFill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 smtClean="0"/>
          </a:p>
        </p:txBody>
      </p:sp>
      <p:sp>
        <p:nvSpPr>
          <p:cNvPr id="15" name="Ondertitel 2"/>
          <p:cNvSpPr>
            <a:spLocks noGrp="1"/>
          </p:cNvSpPr>
          <p:nvPr>
            <p:ph type="subTitle" idx="1"/>
          </p:nvPr>
        </p:nvSpPr>
        <p:spPr>
          <a:xfrm>
            <a:off x="4397052" y="5715000"/>
            <a:ext cx="4746948" cy="357188"/>
          </a:xfrm>
          <a:solidFill>
            <a:schemeClr val="bg1"/>
          </a:solidFill>
        </p:spPr>
        <p:txBody>
          <a:bodyPr rtlCol="0">
            <a:normAutofit fontScale="92500" lnSpcReduction="10000"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nl-NL" smtClean="0"/>
              <a:t>Klik om de ondertitelstijl van het model te bewerken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2359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b="865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68313" y="915988"/>
            <a:ext cx="82867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68313" y="1844675"/>
            <a:ext cx="828675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236D4C-4A73-4386-AE0A-A3ED3B105E34}" type="datetimeFigureOut">
              <a:rPr lang="nl-NL"/>
              <a:pPr>
                <a:defRPr/>
              </a:pPr>
              <a:t>28-9-2015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3AD864-4143-4FD8-9975-08EC4BF356C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68B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8B5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8B5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8B5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8B5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624111"/>
              </p:ext>
            </p:extLst>
          </p:nvPr>
        </p:nvGraphicFramePr>
        <p:xfrm>
          <a:off x="468313" y="1844675"/>
          <a:ext cx="82867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Aanbodoverschot/tekort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471079"/>
              </p:ext>
            </p:extLst>
          </p:nvPr>
        </p:nvGraphicFramePr>
        <p:xfrm>
          <a:off x="468313" y="1844675"/>
          <a:ext cx="82867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€ 2,50</a:t>
                      </a:r>
                      <a:endParaRPr lang="nl-NL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5.000</a:t>
                      </a:r>
                      <a:endParaRPr lang="nl-NL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5.000</a:t>
                      </a:r>
                      <a:endParaRPr lang="nl-NL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7.250</a:t>
                      </a:r>
                      <a:endParaRPr lang="nl-NL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10.250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09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091157"/>
              </p:ext>
            </p:extLst>
          </p:nvPr>
        </p:nvGraphicFramePr>
        <p:xfrm>
          <a:off x="468313" y="1844675"/>
          <a:ext cx="82867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i="1" u="sng" dirty="0" smtClean="0"/>
                        <a:t>€ 3,-</a:t>
                      </a:r>
                      <a:endParaRPr lang="nl-NL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u="sng" dirty="0" smtClean="0"/>
                        <a:t>4.000</a:t>
                      </a:r>
                      <a:endParaRPr lang="nl-NL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u="sng" dirty="0" smtClean="0"/>
                        <a:t>6.250</a:t>
                      </a:r>
                      <a:endParaRPr lang="nl-NL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u="sng" dirty="0" smtClean="0"/>
                        <a:t>6.250</a:t>
                      </a:r>
                      <a:endParaRPr lang="nl-NL" b="1" i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€ 2,50</a:t>
                      </a:r>
                      <a:endParaRPr lang="nl-NL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5.000</a:t>
                      </a:r>
                      <a:endParaRPr lang="nl-NL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5.000</a:t>
                      </a:r>
                      <a:endParaRPr lang="nl-NL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7.250</a:t>
                      </a:r>
                      <a:endParaRPr lang="nl-NL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10.250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72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dirty="0" smtClean="0"/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424095"/>
              </p:ext>
            </p:extLst>
          </p:nvPr>
        </p:nvGraphicFramePr>
        <p:xfrm>
          <a:off x="468313" y="1844675"/>
          <a:ext cx="82867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in €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Qa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€ 9,50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8,50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7,5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dirty="0" smtClean="0"/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188953"/>
              </p:ext>
            </p:extLst>
          </p:nvPr>
        </p:nvGraphicFramePr>
        <p:xfrm>
          <a:off x="468313" y="1844675"/>
          <a:ext cx="82867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in €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Qa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€ 9,50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8,50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7,5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99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dirty="0" smtClean="0"/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778227"/>
              </p:ext>
            </p:extLst>
          </p:nvPr>
        </p:nvGraphicFramePr>
        <p:xfrm>
          <a:off x="468313" y="1844675"/>
          <a:ext cx="82867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in €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Qa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70.000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€ 9,50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60.000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50.000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8,50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40.000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30.000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7,5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20.000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10.000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97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OEFENSOM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 = -10QV + </a:t>
            </a:r>
            <a:r>
              <a:rPr lang="nl-NL" dirty="0"/>
              <a:t>1</a:t>
            </a:r>
            <a:r>
              <a:rPr lang="nl-NL" dirty="0" smtClean="0"/>
              <a:t>00</a:t>
            </a:r>
            <a:endParaRPr lang="nl-NL" dirty="0" smtClean="0"/>
          </a:p>
          <a:p>
            <a:r>
              <a:rPr lang="nl-NL" dirty="0" smtClean="0"/>
              <a:t>P daalt van 20 naar 10</a:t>
            </a:r>
          </a:p>
          <a:p>
            <a:endParaRPr lang="nl-NL" dirty="0"/>
          </a:p>
          <a:p>
            <a:r>
              <a:rPr lang="nl-NL" dirty="0" smtClean="0"/>
              <a:t>Bereken de prijselasticiteit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Als de prijs met 6 % daalt, zal de vraag met ……% stijgen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81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6750" cy="928687"/>
          </a:xfrm>
        </p:spPr>
        <p:txBody>
          <a:bodyPr/>
          <a:lstStyle/>
          <a:p>
            <a:r>
              <a:rPr 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Breinbrekertje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268760"/>
            <a:ext cx="8286750" cy="5256583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HAVO</a:t>
            </a:r>
          </a:p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/>
              <a:t>vishandelaar schat de prijselasticiteit van de gevraagde hoeveelheid kibbeling op een zomerse dag op </a:t>
            </a:r>
            <a:r>
              <a:rPr lang="nl-NL" dirty="0" smtClean="0"/>
              <a:t>    </a:t>
            </a:r>
            <a:r>
              <a:rPr lang="nl-NL" b="1" i="1" dirty="0" smtClean="0"/>
              <a:t>–</a:t>
            </a:r>
            <a:r>
              <a:rPr lang="nl-NL" b="1" i="1" dirty="0"/>
              <a:t>1</a:t>
            </a:r>
            <a:r>
              <a:rPr lang="nl-NL" dirty="0"/>
              <a:t>. Bij een prijs van </a:t>
            </a:r>
            <a:r>
              <a:rPr lang="nl-NL" b="1" i="1" dirty="0"/>
              <a:t>€ 2,50 </a:t>
            </a:r>
            <a:r>
              <a:rPr lang="nl-NL" dirty="0"/>
              <a:t>per bakje verkoopt hij </a:t>
            </a:r>
            <a:r>
              <a:rPr lang="nl-NL" b="1" i="1" dirty="0"/>
              <a:t>200</a:t>
            </a:r>
            <a:r>
              <a:rPr lang="nl-NL" dirty="0"/>
              <a:t> bakjes kibbeling.</a:t>
            </a:r>
          </a:p>
          <a:p>
            <a:pPr marL="0" indent="0">
              <a:buNone/>
            </a:pPr>
            <a:r>
              <a:rPr lang="nl-NL" dirty="0"/>
              <a:t> </a:t>
            </a:r>
            <a:r>
              <a:rPr lang="nl-NL" dirty="0" smtClean="0"/>
              <a:t>Bereken </a:t>
            </a:r>
            <a:r>
              <a:rPr lang="nl-NL" dirty="0"/>
              <a:t>de omzet bij een prijs van € 2,25 per bakje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VWO</a:t>
            </a:r>
            <a:endParaRPr lang="nl-NL" b="1" dirty="0"/>
          </a:p>
          <a:p>
            <a:pPr marL="0" indent="0">
              <a:buNone/>
            </a:pPr>
            <a:r>
              <a:rPr lang="nl-NL" dirty="0"/>
              <a:t>De prijselasticiteit van de gevraagde hoeveelheid van product X is ‑2. De omzet was € 1.000. De prijs was € 10 per stuk. De prijs daalt vervolgens tot € 9 per stuk.</a:t>
            </a:r>
          </a:p>
          <a:p>
            <a:pPr marL="0" indent="0">
              <a:buNone/>
            </a:pPr>
            <a:r>
              <a:rPr lang="nl-NL" dirty="0"/>
              <a:t> </a:t>
            </a:r>
            <a:r>
              <a:rPr lang="nl-NL" dirty="0" smtClean="0"/>
              <a:t>Bereken </a:t>
            </a:r>
            <a:r>
              <a:rPr lang="nl-NL" dirty="0"/>
              <a:t>de nieuwe omzet.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23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582905"/>
            <a:ext cx="8286750" cy="280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85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6750" cy="928687"/>
          </a:xfrm>
        </p:spPr>
        <p:txBody>
          <a:bodyPr/>
          <a:lstStyle/>
          <a:p>
            <a:r>
              <a:rPr lang="nl-NL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Breinbrekertje</a:t>
            </a:r>
            <a:r>
              <a:rPr lang="nl-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2" y="1268760"/>
            <a:ext cx="8568183" cy="547260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HAVO</a:t>
            </a:r>
          </a:p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/>
              <a:t>vishandelaar schat de prijselasticiteit van de gevraagde hoeveelheid kibbeling op een zomerse dag op </a:t>
            </a:r>
            <a:r>
              <a:rPr lang="nl-NL" dirty="0" smtClean="0"/>
              <a:t>    </a:t>
            </a:r>
            <a:r>
              <a:rPr lang="nl-NL" b="1" i="1" dirty="0" smtClean="0"/>
              <a:t>–1,5</a:t>
            </a:r>
            <a:r>
              <a:rPr lang="nl-NL" dirty="0" smtClean="0"/>
              <a:t>. </a:t>
            </a:r>
            <a:r>
              <a:rPr lang="nl-NL" dirty="0"/>
              <a:t>Bij een prijs van </a:t>
            </a:r>
            <a:r>
              <a:rPr lang="nl-NL" b="1" i="1" dirty="0"/>
              <a:t>€ </a:t>
            </a:r>
            <a:r>
              <a:rPr lang="nl-NL" b="1" i="1" dirty="0" smtClean="0"/>
              <a:t>2,80 </a:t>
            </a:r>
            <a:r>
              <a:rPr lang="nl-NL" dirty="0"/>
              <a:t>per bakje verkoopt hij </a:t>
            </a:r>
            <a:r>
              <a:rPr lang="nl-NL" b="1" i="1" dirty="0" smtClean="0"/>
              <a:t>225</a:t>
            </a:r>
            <a:r>
              <a:rPr lang="nl-NL" dirty="0" smtClean="0"/>
              <a:t> </a:t>
            </a:r>
            <a:r>
              <a:rPr lang="nl-NL" dirty="0"/>
              <a:t>bakjes kibbeling.</a:t>
            </a:r>
          </a:p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/>
              <a:t>de omzet bij een prijs van € </a:t>
            </a:r>
            <a:r>
              <a:rPr lang="nl-NL" dirty="0" smtClean="0"/>
              <a:t>2,60 </a:t>
            </a:r>
            <a:r>
              <a:rPr lang="nl-NL" dirty="0"/>
              <a:t>per bakje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VWO</a:t>
            </a:r>
            <a:endParaRPr lang="nl-NL" b="1" dirty="0"/>
          </a:p>
          <a:p>
            <a:pPr marL="0" indent="0">
              <a:buNone/>
            </a:pPr>
            <a:r>
              <a:rPr lang="nl-NL" dirty="0"/>
              <a:t>De prijselasticiteit van de gevraagde hoeveelheid van product X is </a:t>
            </a:r>
            <a:r>
              <a:rPr lang="nl-NL" dirty="0" smtClean="0"/>
              <a:t>‑1,8. </a:t>
            </a:r>
            <a:r>
              <a:rPr lang="nl-NL" dirty="0"/>
              <a:t>De omzet was € </a:t>
            </a:r>
            <a:r>
              <a:rPr lang="nl-NL" dirty="0" smtClean="0"/>
              <a:t>1.500</a:t>
            </a:r>
            <a:r>
              <a:rPr lang="nl-NL" dirty="0"/>
              <a:t>. De prijs was € </a:t>
            </a:r>
            <a:r>
              <a:rPr lang="nl-NL" dirty="0" smtClean="0"/>
              <a:t>9,50 </a:t>
            </a:r>
            <a:r>
              <a:rPr lang="nl-NL" dirty="0"/>
              <a:t>per stuk. De prijs daalt vervolgens tot € 9 per stuk.</a:t>
            </a:r>
          </a:p>
          <a:p>
            <a:pPr marL="0" indent="0">
              <a:buNone/>
            </a:pPr>
            <a:r>
              <a:rPr lang="nl-NL" dirty="0" smtClean="0"/>
              <a:t>Bereken de nieuwe omzet.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Waarom stijgt/daalt </a:t>
            </a:r>
            <a:r>
              <a:rPr lang="nl-NL" smtClean="0"/>
              <a:t>de omzet?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29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6750" cy="92868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86750" cy="4281488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Ruud verdient </a:t>
            </a:r>
            <a:r>
              <a:rPr lang="nl-NL" dirty="0"/>
              <a:t>een inkomen van € 50.000 per jaar. Na verschillende cursussen voor netwerkbeheerder verdient hij per 1 januari 2010 in een nieuwe baan een salaris van € 60.000. Vóór zijn inkomensverhoging kocht Ruud voor het einde van het jaar 2 kg kaviaar. Na zijn salarisverhoging besluit hij voor de jaarwisseling 3 kg kaviaar te kopen</a:t>
            </a:r>
            <a:r>
              <a:rPr lang="nl-NL" dirty="0" smtClean="0"/>
              <a:t>.</a:t>
            </a:r>
            <a:r>
              <a:rPr lang="nl-NL" b="1" dirty="0"/>
              <a:t>	</a:t>
            </a:r>
            <a:endParaRPr lang="nl-NL" b="1" dirty="0" smtClean="0"/>
          </a:p>
          <a:p>
            <a:pPr marL="0" indent="0">
              <a:buNone/>
            </a:pPr>
            <a:endParaRPr lang="nl-NL" dirty="0"/>
          </a:p>
          <a:p>
            <a:pPr marL="457200" indent="-457200">
              <a:buAutoNum type="alphaLcPeriod"/>
            </a:pPr>
            <a:r>
              <a:rPr lang="nl-NL" dirty="0" smtClean="0"/>
              <a:t>Bereken </a:t>
            </a:r>
            <a:r>
              <a:rPr lang="nl-NL" dirty="0"/>
              <a:t>Ruuds inkomenselasticiteit voor kaviaar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b</a:t>
            </a:r>
            <a:r>
              <a:rPr lang="nl-NL" dirty="0"/>
              <a:t>.	Wat voor soort goed is kaviaar voor Ruud? Motiveer je antwoord.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4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524201"/>
              </p:ext>
            </p:extLst>
          </p:nvPr>
        </p:nvGraphicFramePr>
        <p:xfrm>
          <a:off x="468313" y="1844675"/>
          <a:ext cx="82867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Aanbodoverschot/tekort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4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423643"/>
              </p:ext>
            </p:extLst>
          </p:nvPr>
        </p:nvGraphicFramePr>
        <p:xfrm>
          <a:off x="468313" y="1844675"/>
          <a:ext cx="82867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Aanbodoverschot/tekort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07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066318"/>
              </p:ext>
            </p:extLst>
          </p:nvPr>
        </p:nvGraphicFramePr>
        <p:xfrm>
          <a:off x="468313" y="1844675"/>
          <a:ext cx="82867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Aanbodoverschot/tekort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92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275854"/>
              </p:ext>
            </p:extLst>
          </p:nvPr>
        </p:nvGraphicFramePr>
        <p:xfrm>
          <a:off x="468313" y="1844675"/>
          <a:ext cx="82867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Aanbodoverschot/tekort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6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424436"/>
              </p:ext>
            </p:extLst>
          </p:nvPr>
        </p:nvGraphicFramePr>
        <p:xfrm>
          <a:off x="468313" y="1844675"/>
          <a:ext cx="82867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Aanbodoverschot/tekort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+ 6.750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74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988602"/>
              </p:ext>
            </p:extLst>
          </p:nvPr>
        </p:nvGraphicFramePr>
        <p:xfrm>
          <a:off x="468313" y="1844675"/>
          <a:ext cx="82867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Aanbodoverschot/tekort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+ 6.750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+ 4.500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+ 2.250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i="1" u="sng" dirty="0" smtClean="0"/>
                        <a:t>€ 2,50</a:t>
                      </a:r>
                      <a:endParaRPr lang="nl-NL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u="sng" dirty="0" smtClean="0"/>
                        <a:t>5.000</a:t>
                      </a:r>
                      <a:endParaRPr lang="nl-NL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u="sng" dirty="0" smtClean="0"/>
                        <a:t>5.000</a:t>
                      </a:r>
                      <a:endParaRPr lang="nl-NL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i="1" u="sng" dirty="0" smtClean="0"/>
                        <a:t>0</a:t>
                      </a:r>
                      <a:endParaRPr lang="nl-NL" b="1" i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- 2.250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- 4.500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- 6750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3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zomer komen er meer toeristen in de stad, zodat er ook meer hamburgers worden verkocht. ( laten we zeggen dat bij elke prijs de vraag naar hamburgers met 2.250 toeneemt)</a:t>
            </a:r>
          </a:p>
          <a:p>
            <a:endParaRPr lang="nl-NL" dirty="0"/>
          </a:p>
          <a:p>
            <a:r>
              <a:rPr lang="nl-NL" dirty="0" smtClean="0"/>
              <a:t>Hierdoor verandert de vraag. Deze neemt toe. ( wat zal er waarschijnlijk met de prijs gebeuren?)</a:t>
            </a:r>
          </a:p>
          <a:p>
            <a:endParaRPr lang="nl-NL" dirty="0"/>
          </a:p>
          <a:p>
            <a:r>
              <a:rPr lang="nl-NL" dirty="0" smtClean="0"/>
              <a:t>De vraaglijn verschuift dus naar rechts.</a:t>
            </a:r>
          </a:p>
          <a:p>
            <a:endParaRPr lang="nl-NL" dirty="0"/>
          </a:p>
          <a:p>
            <a:r>
              <a:rPr lang="nl-NL" dirty="0" smtClean="0"/>
              <a:t>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98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De markt van “de big </a:t>
            </a:r>
            <a:r>
              <a:rPr lang="nl-NL" altLang="nl-NL" dirty="0" err="1" smtClean="0"/>
              <a:t>mac</a:t>
            </a:r>
            <a:r>
              <a:rPr lang="nl-NL" altLang="nl-NL" dirty="0" smtClean="0"/>
              <a:t>”</a:t>
            </a:r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058283"/>
              </p:ext>
            </p:extLst>
          </p:nvPr>
        </p:nvGraphicFramePr>
        <p:xfrm>
          <a:off x="468313" y="1844675"/>
          <a:ext cx="82867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/>
                <a:gridCol w="2071688"/>
                <a:gridCol w="2071688"/>
                <a:gridCol w="20716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Prijs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QV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4,-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€ 3,-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€ 2,50</a:t>
                      </a:r>
                      <a:endParaRPr lang="nl-NL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5.000</a:t>
                      </a:r>
                      <a:endParaRPr lang="nl-NL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i="0" u="none" dirty="0" smtClean="0"/>
                        <a:t>5.000</a:t>
                      </a:r>
                      <a:endParaRPr lang="nl-NL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€ 2,-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3.750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2.500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€ 1,-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8.000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1.250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5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blank">
  <a:themeElements>
    <a:clrScheme name="Greijdanus">
      <a:dk1>
        <a:sysClr val="windowText" lastClr="000000"/>
      </a:dk1>
      <a:lt1>
        <a:sysClr val="window" lastClr="FFFFFF"/>
      </a:lt1>
      <a:dk2>
        <a:srgbClr val="5EC6F2"/>
      </a:dk2>
      <a:lt2>
        <a:srgbClr val="FFFFFF"/>
      </a:lt2>
      <a:accent1>
        <a:srgbClr val="0068B5"/>
      </a:accent1>
      <a:accent2>
        <a:srgbClr val="CBD400"/>
      </a:accent2>
      <a:accent3>
        <a:srgbClr val="1F0A58"/>
      </a:accent3>
      <a:accent4>
        <a:srgbClr val="D90007"/>
      </a:accent4>
      <a:accent5>
        <a:srgbClr val="E50083"/>
      </a:accent5>
      <a:accent6>
        <a:srgbClr val="F28E00"/>
      </a:accent6>
      <a:hlink>
        <a:srgbClr val="000000"/>
      </a:hlink>
      <a:folHlink>
        <a:srgbClr val="60AF20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578</TotalTime>
  <Words>661</Words>
  <Application>Microsoft Office PowerPoint</Application>
  <PresentationFormat>Diavoorstelling (4:3)</PresentationFormat>
  <Paragraphs>350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blank</vt:lpstr>
      <vt:lpstr>De markt van “de big mac”</vt:lpstr>
      <vt:lpstr>De markt van “de big mac”</vt:lpstr>
      <vt:lpstr>De markt van “de big mac”</vt:lpstr>
      <vt:lpstr>De markt van “de big mac”</vt:lpstr>
      <vt:lpstr>De markt van “de big mac”</vt:lpstr>
      <vt:lpstr>De markt van “de big mac”</vt:lpstr>
      <vt:lpstr>De markt van “de big mac”</vt:lpstr>
      <vt:lpstr>Stel</vt:lpstr>
      <vt:lpstr>De markt van “de big mac”</vt:lpstr>
      <vt:lpstr>De markt van “de big mac”</vt:lpstr>
      <vt:lpstr>De markt van “de big mac”</vt:lpstr>
      <vt:lpstr>PowerPoint-presentatie</vt:lpstr>
      <vt:lpstr>PowerPoint-presentatie</vt:lpstr>
      <vt:lpstr>PowerPoint-presentatie</vt:lpstr>
      <vt:lpstr>OEFENSOM </vt:lpstr>
      <vt:lpstr>Breinbrekertje  </vt:lpstr>
      <vt:lpstr>PowerPoint-presentatie</vt:lpstr>
      <vt:lpstr>Breinbrekertje  </vt:lpstr>
      <vt:lpstr>PowerPoint-presentatie</vt:lpstr>
    </vt:vector>
  </TitlesOfParts>
  <Company>GO|ON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markt van “de big mac”</dc:title>
  <dc:creator>Alberts, Johan</dc:creator>
  <cp:lastModifiedBy>Alberts, R.J.</cp:lastModifiedBy>
  <cp:revision>24</cp:revision>
  <dcterms:created xsi:type="dcterms:W3CDTF">2014-09-16T09:22:24Z</dcterms:created>
  <dcterms:modified xsi:type="dcterms:W3CDTF">2015-09-28T12:15:11Z</dcterms:modified>
</cp:coreProperties>
</file>